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6" r:id="rId5"/>
    <p:sldId id="258" r:id="rId6"/>
    <p:sldId id="259" r:id="rId7"/>
    <p:sldId id="260" r:id="rId8"/>
    <p:sldId id="264" r:id="rId9"/>
    <p:sldId id="262" r:id="rId10"/>
    <p:sldId id="269" r:id="rId11"/>
    <p:sldId id="271" r:id="rId12"/>
    <p:sldId id="268" r:id="rId13"/>
    <p:sldId id="263" r:id="rId14"/>
    <p:sldId id="272" r:id="rId15"/>
    <p:sldId id="265" r:id="rId16"/>
    <p:sldId id="267" r:id="rId17"/>
    <p:sldId id="261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9101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848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579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02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851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99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324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054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168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066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881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BAA9-9690-4E9B-9CCC-3BA0224F64CB}" type="datetimeFigureOut">
              <a:rPr lang="bg-BG" smtClean="0"/>
              <a:t>23.7.2015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AA4A-F5BC-48F2-A2F7-17BAD58E434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106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Кризата в Гърция и поуките за Европейския съюз и </a:t>
            </a:r>
            <a:r>
              <a:rPr lang="bg-BG" dirty="0" smtClean="0"/>
              <a:t>България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Проф. д-р Боян Дуранкев</a:t>
            </a:r>
          </a:p>
        </p:txBody>
      </p:sp>
    </p:spTree>
    <p:extLst>
      <p:ext uri="{BB962C8B-B14F-4D97-AF65-F5344CB8AC3E}">
        <p14:creationId xmlns:p14="http://schemas.microsoft.com/office/powerpoint/2010/main" val="42948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(3) относително нарастване на безработицата в ЕС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4" y="1639341"/>
            <a:ext cx="8166411" cy="4525963"/>
          </a:xfrm>
        </p:spPr>
      </p:pic>
    </p:spTree>
    <p:extLst>
      <p:ext uri="{BB962C8B-B14F-4D97-AF65-F5344CB8AC3E}">
        <p14:creationId xmlns:p14="http://schemas.microsoft.com/office/powerpoint/2010/main" val="2192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(3) минимални работни заплати в ЕС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7" y="1600200"/>
            <a:ext cx="8071386" cy="4525963"/>
          </a:xfrm>
        </p:spPr>
      </p:pic>
    </p:spTree>
    <p:extLst>
      <p:ext uri="{BB962C8B-B14F-4D97-AF65-F5344CB8AC3E}">
        <p14:creationId xmlns:p14="http://schemas.microsoft.com/office/powerpoint/2010/main" val="15487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(3) относително нарастване на неравенството в ЕС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655"/>
            <a:ext cx="8229600" cy="4339053"/>
          </a:xfrm>
        </p:spPr>
      </p:pic>
    </p:spTree>
    <p:extLst>
      <p:ext uri="{BB962C8B-B14F-4D97-AF65-F5344CB8AC3E}">
        <p14:creationId xmlns:p14="http://schemas.microsoft.com/office/powerpoint/2010/main" val="30349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(3) относително нарастване на неравенството в ЕС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59017"/>
            <a:ext cx="4320480" cy="4974132"/>
          </a:xfrm>
          <a:solidFill>
            <a:srgbClr val="FF0000"/>
          </a:solidFill>
        </p:spPr>
      </p:pic>
      <p:cxnSp>
        <p:nvCxnSpPr>
          <p:cNvPr id="10" name="Право съединение 9"/>
          <p:cNvCxnSpPr/>
          <p:nvPr/>
        </p:nvCxnSpPr>
        <p:spPr>
          <a:xfrm>
            <a:off x="3995936" y="3645024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(3) относително нарастване на държавния дълг в ЕС</a:t>
            </a:r>
            <a:endParaRPr lang="bg-BG" dirty="0"/>
          </a:p>
        </p:txBody>
      </p:sp>
      <p:cxnSp>
        <p:nvCxnSpPr>
          <p:cNvPr id="10" name="Право съединение 9"/>
          <p:cNvCxnSpPr/>
          <p:nvPr/>
        </p:nvCxnSpPr>
        <p:spPr>
          <a:xfrm>
            <a:off x="3995936" y="3645024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2" y="1600200"/>
            <a:ext cx="8150876" cy="4525963"/>
          </a:xfrm>
        </p:spPr>
      </p:pic>
    </p:spTree>
    <p:extLst>
      <p:ext uri="{BB962C8B-B14F-4D97-AF65-F5344CB8AC3E}">
        <p14:creationId xmlns:p14="http://schemas.microsoft.com/office/powerpoint/2010/main" val="26185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(4) бавно нарастване на разходите за образование в ЕС</a:t>
            </a:r>
            <a:endParaRPr lang="bg-BG" dirty="0"/>
          </a:p>
        </p:txBody>
      </p:sp>
      <p:cxnSp>
        <p:nvCxnSpPr>
          <p:cNvPr id="10" name="Право съединение 9"/>
          <p:cNvCxnSpPr/>
          <p:nvPr/>
        </p:nvCxnSpPr>
        <p:spPr>
          <a:xfrm>
            <a:off x="3995936" y="3645024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9522"/>
            <a:ext cx="8229600" cy="4347318"/>
          </a:xfrm>
        </p:spPr>
      </p:pic>
    </p:spTree>
    <p:extLst>
      <p:ext uri="{BB962C8B-B14F-4D97-AF65-F5344CB8AC3E}">
        <p14:creationId xmlns:p14="http://schemas.microsoft.com/office/powerpoint/2010/main" val="5610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(5) дял на жените в националните парламенти</a:t>
            </a:r>
            <a:endParaRPr lang="bg-BG" dirty="0"/>
          </a:p>
        </p:txBody>
      </p:sp>
      <p:cxnSp>
        <p:nvCxnSpPr>
          <p:cNvPr id="10" name="Право съединение 9"/>
          <p:cNvCxnSpPr/>
          <p:nvPr/>
        </p:nvCxnSpPr>
        <p:spPr>
          <a:xfrm>
            <a:off x="3995936" y="3645024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7030"/>
            <a:ext cx="8229600" cy="4372303"/>
          </a:xfrm>
        </p:spPr>
      </p:pic>
    </p:spTree>
    <p:extLst>
      <p:ext uri="{BB962C8B-B14F-4D97-AF65-F5344CB8AC3E}">
        <p14:creationId xmlns:p14="http://schemas.microsoft.com/office/powerpoint/2010/main" val="2976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Основни изводи </a:t>
            </a:r>
            <a:r>
              <a:rPr lang="bg-BG" dirty="0"/>
              <a:t>за Европейския съюз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1200" dirty="0"/>
              <a:t>1. Финансовата консолидация е </a:t>
            </a:r>
            <a:r>
              <a:rPr lang="bg-BG" sz="1200" i="1" dirty="0"/>
              <a:t>недостатъчна</a:t>
            </a:r>
            <a:r>
              <a:rPr lang="bg-BG" sz="1200" dirty="0"/>
              <a:t> или </a:t>
            </a:r>
            <a:r>
              <a:rPr lang="bg-BG" sz="1200" i="1" dirty="0"/>
              <a:t>вредна</a:t>
            </a:r>
            <a:r>
              <a:rPr lang="bg-BG" sz="1200" dirty="0"/>
              <a:t> без демографска, икономическа, социална и политическа консолидация. </a:t>
            </a:r>
          </a:p>
          <a:p>
            <a:r>
              <a:rPr lang="bg-BG" sz="1200" dirty="0"/>
              <a:t>2. За развитието на Европейския съюз като цяло е необходимо разработването и  приемането на </a:t>
            </a:r>
            <a:r>
              <a:rPr lang="bg-BG" sz="1200" i="1" dirty="0"/>
              <a:t>дългосрочни (15-20 годишни) комплексни целеви програми</a:t>
            </a:r>
            <a:r>
              <a:rPr lang="bg-BG" sz="1200" dirty="0"/>
              <a:t>: за опазването и развитието на природната среда, за демографско развитие и интеграция, за икономическо развитие и интеграция, за социално развитие и интеграция и т.н.</a:t>
            </a:r>
          </a:p>
          <a:p>
            <a:r>
              <a:rPr lang="bg-BG" sz="1200" dirty="0"/>
              <a:t>3. Основният </a:t>
            </a:r>
            <a:r>
              <a:rPr lang="bg-BG" sz="1200" i="1" dirty="0"/>
              <a:t>социален проблем</a:t>
            </a:r>
            <a:r>
              <a:rPr lang="bg-BG" sz="1200" dirty="0"/>
              <a:t> на ЕС е хроничната безработица и ниските минимални доходи. Съюзът трябва да създаде програма, която до 2020 г.да реши проблемът с </a:t>
            </a:r>
            <a:r>
              <a:rPr lang="bg-BG" sz="1200" i="1" dirty="0"/>
              <a:t>пълната трудова заетост</a:t>
            </a:r>
            <a:r>
              <a:rPr lang="bg-BG" sz="1200" dirty="0"/>
              <a:t>. Може да се мисли още от сега въвеждането на обща минимална ставка на работната заплата за всички страни-членки, придружена с „данък“ върху приеманите чуждестранни граждани, които работят повече от 6 месеца в дадена страна-членка. Приходите от „данъка“ върху чуждата работна сила могат да се насочват пропорционално към страните-дарителки, за да покриват разходите им по развитието на заместваща работна сила.</a:t>
            </a:r>
          </a:p>
          <a:p>
            <a:r>
              <a:rPr lang="bg-BG" sz="1200" dirty="0"/>
              <a:t>4. Без създаването на система за предварителна координация на страни, народи и икономики, без предварително </a:t>
            </a:r>
            <a:r>
              <a:rPr lang="bg-BG" sz="1200" i="1" dirty="0"/>
              <a:t>планиране на крайните целеви резултати и ефекти</a:t>
            </a:r>
            <a:r>
              <a:rPr lang="bg-BG" sz="1200" dirty="0"/>
              <a:t> ЕС ще загуби глобалното икономическо състезание и ще върви към диференциация или към разпадане. Съвременните технологии позволяват създаването на гигантска </a:t>
            </a:r>
            <a:r>
              <a:rPr lang="bg-BG" sz="1200" i="1" dirty="0"/>
              <a:t>координационна система, ориентирана към крайните резултати</a:t>
            </a:r>
            <a:r>
              <a:rPr lang="bg-BG" sz="1200" dirty="0"/>
              <a:t>. Посочените крайни резултати обаче надхвърлят рамките на отделната страна или на отделното предприятие, а това означава целите да се приемат на </a:t>
            </a:r>
            <a:r>
              <a:rPr lang="bg-BG" sz="1200" i="1" dirty="0"/>
              <a:t>демократична основа</a:t>
            </a:r>
            <a:r>
              <a:rPr lang="bg-BG" sz="1200" dirty="0"/>
              <a:t> в ЕС като цяло и да служат като жалони за развитието на съюза. Към това трябва да се прибави и  задължителната </a:t>
            </a:r>
            <a:r>
              <a:rPr lang="bg-BG" sz="1200" i="1" dirty="0"/>
              <a:t>хармонизация на данъчните законодателства</a:t>
            </a:r>
            <a:r>
              <a:rPr lang="bg-BG" sz="1200" dirty="0"/>
              <a:t>.</a:t>
            </a:r>
          </a:p>
          <a:p>
            <a:r>
              <a:rPr lang="bg-BG" sz="1200" dirty="0"/>
              <a:t>5. Ако икономиката на определена страна навлезе в „болестно състояние“ от нетипична форма (като </a:t>
            </a:r>
            <a:r>
              <a:rPr lang="bg-BG" sz="1200" dirty="0" err="1"/>
              <a:t>свръхдългосрочна</a:t>
            </a:r>
            <a:r>
              <a:rPr lang="bg-BG" sz="1200" dirty="0"/>
              <a:t> криза), ЕС като съюз трябва да разреши </a:t>
            </a:r>
            <a:r>
              <a:rPr lang="bg-BG" sz="1200" i="1" dirty="0"/>
              <a:t>временно „отклонение“от фискалната дисциплина</a:t>
            </a:r>
            <a:r>
              <a:rPr lang="bg-BG" sz="1200" dirty="0"/>
              <a:t> до постигането на пълно „оздравяване“. Фискалната стабилност е важна, но стабилността на гражданите, на семействата и на предприятията не са по-малко важни.</a:t>
            </a:r>
          </a:p>
          <a:p>
            <a:r>
              <a:rPr lang="bg-BG" sz="1200" dirty="0"/>
              <a:t>6. За стабилизирането на Европейския съюз като</a:t>
            </a:r>
            <a:r>
              <a:rPr lang="bg-BG" sz="1200" i="1" dirty="0"/>
              <a:t> система </a:t>
            </a:r>
            <a:r>
              <a:rPr lang="bg-BG" sz="1200" dirty="0"/>
              <a:t>на свободни нации и граждани е необходимо силно развитие на демократичните институции и технологии. Организирането на </a:t>
            </a:r>
            <a:r>
              <a:rPr lang="bg-BG" sz="1200" i="1" dirty="0"/>
              <a:t>общоевропейски и национални референдуми</a:t>
            </a:r>
            <a:r>
              <a:rPr lang="bg-BG" sz="1200" dirty="0"/>
              <a:t> по най-важните въпроси на развитието трябва да намери своето институционално развитие. Същевременно </a:t>
            </a:r>
            <a:r>
              <a:rPr lang="bg-BG" sz="1200" dirty="0" err="1"/>
              <a:t>криминализирането</a:t>
            </a:r>
            <a:r>
              <a:rPr lang="bg-BG" sz="1200" dirty="0"/>
              <a:t> на политическа активност на „корпоративните“ граждани е вън от съмнение</a:t>
            </a:r>
            <a:r>
              <a:rPr lang="bg-BG" sz="1200" dirty="0" smtClean="0"/>
              <a:t>.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6212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Рецептата за Гърция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g-BG" dirty="0" smtClean="0"/>
              <a:t>„</a:t>
            </a:r>
            <a:r>
              <a:rPr lang="bg-BG" dirty="0"/>
              <a:t>Рецептата“, строго предписана на Гърция от Тройката, е в духа на </a:t>
            </a:r>
            <a:r>
              <a:rPr lang="bg-BG" dirty="0" err="1"/>
              <a:t>рейгъномиката</a:t>
            </a:r>
            <a:r>
              <a:rPr lang="bg-BG" dirty="0"/>
              <a:t> и отлежалата теория за „</a:t>
            </a:r>
            <a:r>
              <a:rPr lang="bg-BG" i="1" dirty="0"/>
              <a:t>златната усмирителна риза</a:t>
            </a:r>
            <a:r>
              <a:rPr lang="bg-BG" dirty="0"/>
              <a:t>“: </a:t>
            </a:r>
            <a:endParaRPr lang="bg-BG" dirty="0" smtClean="0"/>
          </a:p>
          <a:p>
            <a:pPr lvl="1"/>
            <a:r>
              <a:rPr lang="bg-BG" dirty="0" smtClean="0"/>
              <a:t>трябва </a:t>
            </a:r>
            <a:r>
              <a:rPr lang="bg-BG" dirty="0"/>
              <a:t>разпродаде активите си (в условията на криза – на безценица), </a:t>
            </a:r>
            <a:endParaRPr lang="bg-BG" dirty="0" smtClean="0"/>
          </a:p>
          <a:p>
            <a:pPr lvl="1"/>
            <a:r>
              <a:rPr lang="bg-BG" dirty="0" smtClean="0"/>
              <a:t>да </a:t>
            </a:r>
            <a:r>
              <a:rPr lang="bg-BG" dirty="0"/>
              <a:t>приватизира наличните държавни предприятия, </a:t>
            </a:r>
            <a:endParaRPr lang="bg-BG" dirty="0" smtClean="0"/>
          </a:p>
          <a:p>
            <a:pPr lvl="1"/>
            <a:r>
              <a:rPr lang="bg-BG" dirty="0" smtClean="0"/>
              <a:t>да </a:t>
            </a:r>
            <a:r>
              <a:rPr lang="bg-BG" dirty="0"/>
              <a:t>поддържа ниска инфлация, </a:t>
            </a:r>
            <a:endParaRPr lang="bg-BG" dirty="0" smtClean="0"/>
          </a:p>
          <a:p>
            <a:pPr lvl="1"/>
            <a:r>
              <a:rPr lang="bg-BG" dirty="0" smtClean="0"/>
              <a:t>да </a:t>
            </a:r>
            <a:r>
              <a:rPr lang="bg-BG" dirty="0"/>
              <a:t>намали размера на държавната бюрокрация, </a:t>
            </a:r>
            <a:endParaRPr lang="bg-BG" dirty="0" smtClean="0"/>
          </a:p>
          <a:p>
            <a:pPr lvl="1"/>
            <a:r>
              <a:rPr lang="bg-BG" dirty="0" smtClean="0"/>
              <a:t>да </a:t>
            </a:r>
            <a:r>
              <a:rPr lang="bg-BG" dirty="0"/>
              <a:t>балансира бюджета, </a:t>
            </a:r>
            <a:endParaRPr lang="bg-BG" dirty="0" smtClean="0"/>
          </a:p>
          <a:p>
            <a:pPr lvl="1"/>
            <a:r>
              <a:rPr lang="bg-BG" dirty="0" smtClean="0"/>
              <a:t>да </a:t>
            </a:r>
            <a:r>
              <a:rPr lang="bg-BG" dirty="0"/>
              <a:t>либерализира търговията, </a:t>
            </a:r>
            <a:endParaRPr lang="bg-BG" dirty="0" smtClean="0"/>
          </a:p>
          <a:p>
            <a:pPr lvl="1"/>
            <a:r>
              <a:rPr lang="bg-BG" dirty="0" smtClean="0"/>
              <a:t>да </a:t>
            </a:r>
            <a:r>
              <a:rPr lang="bg-BG" dirty="0" err="1"/>
              <a:t>дерегулира</a:t>
            </a:r>
            <a:r>
              <a:rPr lang="bg-BG" dirty="0"/>
              <a:t> още повече чуждите инвестиции, </a:t>
            </a:r>
            <a:endParaRPr lang="bg-BG" dirty="0" smtClean="0"/>
          </a:p>
          <a:p>
            <a:pPr lvl="1"/>
            <a:r>
              <a:rPr lang="bg-BG" dirty="0" smtClean="0"/>
              <a:t>да </a:t>
            </a:r>
            <a:r>
              <a:rPr lang="bg-BG" dirty="0"/>
              <a:t>намали </a:t>
            </a:r>
            <a:r>
              <a:rPr lang="bg-BG" dirty="0" smtClean="0"/>
              <a:t>корупцията,</a:t>
            </a:r>
          </a:p>
          <a:p>
            <a:pPr lvl="1"/>
            <a:r>
              <a:rPr lang="bg-BG" dirty="0" smtClean="0"/>
              <a:t> </a:t>
            </a:r>
            <a:r>
              <a:rPr lang="bg-BG" dirty="0"/>
              <a:t>да ореже пенсиите и заплатите, като същевременно повиши пенсионната възраст. </a:t>
            </a:r>
            <a:endParaRPr lang="bg-BG" dirty="0" smtClean="0"/>
          </a:p>
          <a:p>
            <a:r>
              <a:rPr lang="bg-BG" i="1" dirty="0" smtClean="0"/>
              <a:t>Обещание:</a:t>
            </a:r>
            <a:r>
              <a:rPr lang="bg-BG" dirty="0" smtClean="0"/>
              <a:t> </a:t>
            </a:r>
            <a:r>
              <a:rPr lang="bg-BG" dirty="0"/>
              <a:t>част от дълговете да се разсрочат (така или иначе те не могат сега да се заплащат в пълен размер) или намалят (базиращи се на хищнически лихвени проценти).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89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(0) Уязвимост на природата</a:t>
            </a: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770"/>
            <a:ext cx="8229600" cy="4412822"/>
          </a:xfrm>
        </p:spPr>
      </p:pic>
    </p:spTree>
    <p:extLst>
      <p:ext uri="{BB962C8B-B14F-4D97-AF65-F5344CB8AC3E}">
        <p14:creationId xmlns:p14="http://schemas.microsoft.com/office/powerpoint/2010/main" val="34983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(1) относително демографско намаляване на ЕС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666"/>
            <a:ext cx="8229600" cy="4307031"/>
          </a:xfrm>
        </p:spPr>
      </p:pic>
    </p:spTree>
    <p:extLst>
      <p:ext uri="{BB962C8B-B14F-4D97-AF65-F5344CB8AC3E}">
        <p14:creationId xmlns:p14="http://schemas.microsoft.com/office/powerpoint/2010/main" val="24331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(2) относително намаляване на лидерството в растежа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265"/>
            <a:ext cx="8229600" cy="4321833"/>
          </a:xfrm>
        </p:spPr>
      </p:pic>
    </p:spTree>
    <p:extLst>
      <p:ext uri="{BB962C8B-B14F-4D97-AF65-F5344CB8AC3E}">
        <p14:creationId xmlns:p14="http://schemas.microsoft.com/office/powerpoint/2010/main" val="10280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Системната криза: (2) относително намаляване на лидерството в растежа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8588"/>
            <a:ext cx="8229600" cy="4349187"/>
          </a:xfrm>
        </p:spPr>
      </p:pic>
    </p:spTree>
    <p:extLst>
      <p:ext uri="{BB962C8B-B14F-4D97-AF65-F5344CB8AC3E}">
        <p14:creationId xmlns:p14="http://schemas.microsoft.com/office/powerpoint/2010/main" val="26645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Системната криза: (2) относително намаляване на лидерството в растежа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089"/>
            <a:ext cx="8229600" cy="4332185"/>
          </a:xfrm>
        </p:spPr>
      </p:pic>
    </p:spTree>
    <p:extLst>
      <p:ext uri="{BB962C8B-B14F-4D97-AF65-F5344CB8AC3E}">
        <p14:creationId xmlns:p14="http://schemas.microsoft.com/office/powerpoint/2010/main" val="38813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Системната криза: (2) относително намаляване на ЕС на лидерство растежа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135"/>
            <a:ext cx="8229600" cy="4342093"/>
          </a:xfrm>
        </p:spPr>
      </p:pic>
    </p:spTree>
    <p:extLst>
      <p:ext uri="{BB962C8B-B14F-4D97-AF65-F5344CB8AC3E}">
        <p14:creationId xmlns:p14="http://schemas.microsoft.com/office/powerpoint/2010/main" val="3825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Системната криза: (3) бавно нарастване на средната продължителност на живота при бързо нарастване на пенсионната възраст в ЕС</a:t>
            </a:r>
            <a:endParaRPr lang="bg-BG" sz="2800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0298"/>
            <a:ext cx="8229600" cy="4365766"/>
          </a:xfrm>
        </p:spPr>
      </p:pic>
    </p:spTree>
    <p:extLst>
      <p:ext uri="{BB962C8B-B14F-4D97-AF65-F5344CB8AC3E}">
        <p14:creationId xmlns:p14="http://schemas.microsoft.com/office/powerpoint/2010/main" val="42330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710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тема</vt:lpstr>
      <vt:lpstr>Кризата в Гърция и поуките за Европейския съюз и България</vt:lpstr>
      <vt:lpstr>Рецептата за Гърция</vt:lpstr>
      <vt:lpstr>Системната криза: (0) Уязвимост на природата</vt:lpstr>
      <vt:lpstr>Системната криза: (1) относително демографско намаляване на ЕС</vt:lpstr>
      <vt:lpstr>Системната криза: (2) относително намаляване на лидерството в растежа</vt:lpstr>
      <vt:lpstr>Системната криза: (2) относително намаляване на лидерството в растежа</vt:lpstr>
      <vt:lpstr>Системната криза: (2) относително намаляване на лидерството в растежа</vt:lpstr>
      <vt:lpstr>Системната криза: (2) относително намаляване на ЕС на лидерство растежа</vt:lpstr>
      <vt:lpstr>Системната криза: (3) бавно нарастване на средната продължителност на живота при бързо нарастване на пенсионната възраст в ЕС</vt:lpstr>
      <vt:lpstr>Системната криза: (3) относително нарастване на безработицата в ЕС</vt:lpstr>
      <vt:lpstr>Системната криза: (3) минимални работни заплати в ЕС</vt:lpstr>
      <vt:lpstr>Системната криза: (3) относително нарастване на неравенството в ЕС</vt:lpstr>
      <vt:lpstr>Системната криза: (3) относително нарастване на неравенството в ЕС</vt:lpstr>
      <vt:lpstr>Системната криза: (3) относително нарастване на държавния дълг в ЕС</vt:lpstr>
      <vt:lpstr>Системната криза: (4) бавно нарастване на разходите за образование в ЕС</vt:lpstr>
      <vt:lpstr>Системната криза: (5) дял на жените в националните парламенти</vt:lpstr>
      <vt:lpstr>Основни изводи за Европейския съюз</vt:lpstr>
    </vt:vector>
  </TitlesOfParts>
  <Company>UNWE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Системната криза в ЕС и Гърция и  последиците за България</dc:title>
  <dc:creator>BOYAN LUBOMIROV DURANKEV</dc:creator>
  <cp:lastModifiedBy>BAN</cp:lastModifiedBy>
  <cp:revision>20</cp:revision>
  <dcterms:created xsi:type="dcterms:W3CDTF">2015-07-20T07:49:12Z</dcterms:created>
  <dcterms:modified xsi:type="dcterms:W3CDTF">2015-07-23T10:35:07Z</dcterms:modified>
</cp:coreProperties>
</file>